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82" r:id="rId6"/>
    <p:sldId id="260" r:id="rId7"/>
    <p:sldId id="261" r:id="rId8"/>
    <p:sldId id="262" r:id="rId9"/>
    <p:sldId id="270" r:id="rId10"/>
    <p:sldId id="271" r:id="rId11"/>
    <p:sldId id="284" r:id="rId12"/>
    <p:sldId id="283" r:id="rId13"/>
    <p:sldId id="274" r:id="rId14"/>
    <p:sldId id="263" r:id="rId15"/>
    <p:sldId id="275" r:id="rId16"/>
    <p:sldId id="277" r:id="rId17"/>
    <p:sldId id="276" r:id="rId18"/>
    <p:sldId id="280" r:id="rId19"/>
    <p:sldId id="278" r:id="rId20"/>
    <p:sldId id="266" r:id="rId21"/>
  </p:sldIdLst>
  <p:sldSz cx="18288000" cy="10287000"/>
  <p:notesSz cx="6858000" cy="9144000"/>
  <p:embeddedFontLst>
    <p:embeddedFont>
      <p:font typeface="DM Sans" pitchFamily="2" charset="0"/>
      <p:regular r:id="rId22"/>
    </p:embeddedFont>
    <p:embeddedFont>
      <p:font typeface="Gliker Bold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Relationship Id="rId9" Type="http://schemas.openxmlformats.org/officeDocument/2006/relationships/image" Target="../media/image16.jpe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slideLayout" Target="../slideLayouts/slideLayout7.xml" /><Relationship Id="rId7" Type="http://schemas.openxmlformats.org/officeDocument/2006/relationships/image" Target="../media/image6.sv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5.png" /><Relationship Id="rId5" Type="http://schemas.openxmlformats.org/officeDocument/2006/relationships/image" Target="../media/image2.svg" /><Relationship Id="rId10" Type="http://schemas.openxmlformats.org/officeDocument/2006/relationships/image" Target="../media/image17.png" /><Relationship Id="rId4" Type="http://schemas.openxmlformats.org/officeDocument/2006/relationships/image" Target="../media/image1.png" /><Relationship Id="rId9" Type="http://schemas.openxmlformats.org/officeDocument/2006/relationships/image" Target="../media/image4.sv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hyperlink" Target="https://omarsamei.github.io/PHYST/" TargetMode="External" /><Relationship Id="rId5" Type="http://schemas.openxmlformats.org/officeDocument/2006/relationships/image" Target="../media/image6.svg" /><Relationship Id="rId10" Type="http://schemas.openxmlformats.org/officeDocument/2006/relationships/image" Target="../media/image19.jpeg" /><Relationship Id="rId4" Type="http://schemas.openxmlformats.org/officeDocument/2006/relationships/image" Target="../media/image5.png" /><Relationship Id="rId9" Type="http://schemas.openxmlformats.org/officeDocument/2006/relationships/image" Target="../media/image11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Relationship Id="rId9" Type="http://schemas.openxmlformats.org/officeDocument/2006/relationships/image" Target="../media/image8.jpe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image" Target="../media/image13.tmp" /><Relationship Id="rId5" Type="http://schemas.openxmlformats.org/officeDocument/2006/relationships/image" Target="../media/image6.svg" /><Relationship Id="rId10" Type="http://schemas.openxmlformats.org/officeDocument/2006/relationships/image" Target="../media/image12.jpeg" /><Relationship Id="rId4" Type="http://schemas.openxmlformats.org/officeDocument/2006/relationships/image" Target="../media/image5.png" /><Relationship Id="rId9" Type="http://schemas.openxmlformats.org/officeDocument/2006/relationships/image" Target="../media/image11.sv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Relationship Id="rId9" Type="http://schemas.openxmlformats.org/officeDocument/2006/relationships/image" Target="../media/image11.sv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 /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4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7672" y="1422928"/>
            <a:ext cx="15958728" cy="7348222"/>
            <a:chOff x="0" y="0"/>
            <a:chExt cx="202038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0381" cy="812800"/>
            </a:xfrm>
            <a:custGeom>
              <a:avLst/>
              <a:gdLst/>
              <a:ahLst/>
              <a:cxnLst/>
              <a:rect l="l" t="t" r="r" b="b"/>
              <a:pathLst>
                <a:path w="2020381" h="812800">
                  <a:moveTo>
                    <a:pt x="1010190" y="0"/>
                  </a:moveTo>
                  <a:cubicBezTo>
                    <a:pt x="452278" y="0"/>
                    <a:pt x="0" y="181951"/>
                    <a:pt x="0" y="406400"/>
                  </a:cubicBezTo>
                  <a:cubicBezTo>
                    <a:pt x="0" y="630849"/>
                    <a:pt x="452278" y="812800"/>
                    <a:pt x="1010190" y="812800"/>
                  </a:cubicBezTo>
                  <a:cubicBezTo>
                    <a:pt x="1568103" y="812800"/>
                    <a:pt x="2020381" y="630849"/>
                    <a:pt x="2020381" y="406400"/>
                  </a:cubicBezTo>
                  <a:cubicBezTo>
                    <a:pt x="2020381" y="181951"/>
                    <a:pt x="1568103" y="0"/>
                    <a:pt x="1010190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411" y="38100"/>
              <a:ext cx="164155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7672" y="2370082"/>
            <a:ext cx="16508592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4608"/>
              </a:lnSpc>
            </a:pPr>
            <a:r>
              <a:rPr lang="ar-EG" sz="13042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LOWER LIMB </a:t>
            </a:r>
          </a:p>
          <a:p>
            <a:pPr algn="ctr" rtl="1">
              <a:lnSpc>
                <a:spcPts val="14608"/>
              </a:lnSpc>
            </a:pPr>
            <a:r>
              <a:rPr lang="ar-EG" sz="13042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ACTIVE ASSISTED ROM </a:t>
            </a:r>
          </a:p>
        </p:txBody>
      </p:sp>
      <p:sp>
        <p:nvSpPr>
          <p:cNvPr id="6" name="Freeform 6"/>
          <p:cNvSpPr/>
          <p:nvPr/>
        </p:nvSpPr>
        <p:spPr>
          <a:xfrm>
            <a:off x="-1261483" y="7253848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69117" y="-1316925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43745" y="9095313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81515" y="872479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0417" y="2430144"/>
            <a:ext cx="1071908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QUADRICISOR MACHINE</a:t>
            </a:r>
          </a:p>
          <a:p>
            <a:pPr marL="457200" indent="-457200" algn="l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Like cycle ergometer</a:t>
            </a:r>
          </a:p>
          <a:p>
            <a:pPr marL="457200" indent="-457200" algn="l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Patient assist the motion by pulling  with his hands</a:t>
            </a:r>
            <a:endParaRPr lang="en-US" sz="32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457200" indent="-457200" algn="l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May use to Passively movement of upper and lower extremity.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7302" y="905816"/>
            <a:ext cx="14829058" cy="152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MECHANICAL ASSISTED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10B8783-02B3-9B19-8DF7-34A95C0EF640}"/>
              </a:ext>
            </a:extLst>
          </p:cNvPr>
          <p:cNvSpPr/>
          <p:nvPr/>
        </p:nvSpPr>
        <p:spPr>
          <a:xfrm>
            <a:off x="11239501" y="2430144"/>
            <a:ext cx="4762500" cy="5323206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35F7A-1E98-7FEC-D4D5-75877ECF7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26" y="4458828"/>
            <a:ext cx="7832569" cy="4922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8E25-8B59-4E6A-F604-7A2DC79575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1" y="2884172"/>
            <a:ext cx="4532394" cy="44691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108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7302" y="905816"/>
            <a:ext cx="14829058" cy="152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MECHANICAL ASSISTED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10B8783-02B3-9B19-8DF7-34A95C0EF640}"/>
              </a:ext>
            </a:extLst>
          </p:cNvPr>
          <p:cNvSpPr/>
          <p:nvPr/>
        </p:nvSpPr>
        <p:spPr>
          <a:xfrm>
            <a:off x="1781009" y="2305328"/>
            <a:ext cx="14722465" cy="7222247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1000647179.mp4">
            <a:hlinkClick r:id="" action="ppaction://media"/>
            <a:extLst>
              <a:ext uri="{FF2B5EF4-FFF2-40B4-BE49-F238E27FC236}">
                <a16:creationId xmlns:a16="http://schemas.microsoft.com/office/drawing/2014/main" id="{2FB4C52F-14BE-6245-4139-D1ADC24C6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95911" y="2533857"/>
            <a:ext cx="12668809" cy="67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1892" y="3255201"/>
            <a:ext cx="11411146" cy="315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346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immediately after acute tear ,fracture and surgery</a:t>
            </a:r>
            <a:endParaRPr lang="ar-EG" sz="3600" b="1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571500" indent="-571500" algn="l">
              <a:lnSpc>
                <a:spcPts val="346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motion is disruptive to the healing </a:t>
            </a:r>
            <a:endParaRPr lang="ar-EG" sz="3600" b="1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571500" indent="-571500" algn="l">
              <a:lnSpc>
                <a:spcPts val="346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After myocardial infarction and coronary artery by</a:t>
            </a:r>
            <a:r>
              <a:rPr lang="ar-EG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pass surgery </a:t>
            </a:r>
            <a:endParaRPr lang="ar-EG" sz="3600" b="1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571500" indent="-571500" algn="l">
              <a:lnSpc>
                <a:spcPts val="346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Additional trauma to the treated part</a:t>
            </a:r>
            <a:endParaRPr lang="ar-EG" sz="3600" b="1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571500" indent="-571500" algn="l">
              <a:lnSpc>
                <a:spcPts val="346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increased pain and increased </a:t>
            </a:r>
            <a:r>
              <a:rPr lang="en-US" sz="3600" b="1" dirty="0" err="1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inflamation</a:t>
            </a:r>
            <a:endParaRPr lang="en-US" sz="32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FF0000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CONTRAINDICATION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3E89C81-B640-3E5C-3355-E69F84E5B724}"/>
              </a:ext>
            </a:extLst>
          </p:cNvPr>
          <p:cNvSpPr/>
          <p:nvPr/>
        </p:nvSpPr>
        <p:spPr>
          <a:xfrm>
            <a:off x="13296900" y="2430144"/>
            <a:ext cx="4737554" cy="4580256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DD655-52B2-2AD6-68F6-917F7662A8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14" r="3414"/>
          <a:stretch/>
        </p:blipFill>
        <p:spPr>
          <a:xfrm>
            <a:off x="13584625" y="2621913"/>
            <a:ext cx="4162103" cy="4104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030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0667" y="857250"/>
            <a:ext cx="1424666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en-US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THERAPIST ASSISTED </a:t>
            </a:r>
            <a:endParaRPr lang="ar-EG" sz="9200" b="1" dirty="0">
              <a:solidFill>
                <a:srgbClr val="16423B"/>
              </a:solidFill>
              <a:latin typeface="Gliker Bold"/>
              <a:ea typeface="Gliker Bold"/>
              <a:cs typeface="Gliker Bold"/>
              <a:sym typeface="Gliker Bold"/>
              <a:rtl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4DBD337-D8A7-DD72-19AD-A1F7DCFCEBDD}"/>
              </a:ext>
            </a:extLst>
          </p:cNvPr>
          <p:cNvSpPr txBox="1"/>
          <p:nvPr/>
        </p:nvSpPr>
        <p:spPr>
          <a:xfrm>
            <a:off x="1715186" y="2945558"/>
            <a:ext cx="14571994" cy="3435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35-years-old man suffer from a difficulty in gait particularly during early Stance phase from </a:t>
            </a:r>
            <a:endParaRPr lang="ar-EG" sz="44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initial contact to loading response 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and</a:t>
            </a:r>
            <a:r>
              <a:rPr lang="en-US" sz="44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400" b="1" dirty="0" err="1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accompained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by leaning trunk backward on the </a:t>
            </a:r>
            <a:r>
              <a:rPr lang="ar-EG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right</a:t>
            </a:r>
            <a:r>
              <a:rPr lang="ar-EG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side on assessment of the muscle strength by manual muscle test we found that grade is (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2/5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)</a:t>
            </a:r>
          </a:p>
          <a:p>
            <a:pPr algn="l">
              <a:lnSpc>
                <a:spcPts val="3779"/>
              </a:lnSpc>
            </a:pPr>
            <a:endParaRPr lang="en-US" sz="44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839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0667" y="857250"/>
            <a:ext cx="1424666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THERAPIST ASSISTED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4DBD337-D8A7-DD72-19AD-A1F7DCFCEBDD}"/>
              </a:ext>
            </a:extLst>
          </p:cNvPr>
          <p:cNvSpPr txBox="1"/>
          <p:nvPr/>
        </p:nvSpPr>
        <p:spPr>
          <a:xfrm>
            <a:off x="1610067" y="3085235"/>
            <a:ext cx="15067864" cy="438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42-year-old woman presents complaints of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difficulty walking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and pain in her </a:t>
            </a:r>
            <a:r>
              <a:rPr lang="ar-EG" sz="40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right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 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hip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from 6 months especially when she walks long distances.
On examination she asked to stand on her </a:t>
            </a:r>
            <a:r>
              <a:rPr lang="ar-EG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right 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leg while lifting her </a:t>
            </a:r>
            <a:r>
              <a:rPr lang="ar-EG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left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leg off the ground. You observe that her </a:t>
            </a:r>
            <a:r>
              <a:rPr lang="ar-EG" sz="40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left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pelvis drops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.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When walking, a noticeable “hip drop” occurs on the </a:t>
            </a:r>
            <a:r>
              <a:rPr lang="ar-EG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lift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side during the stance phase of the </a:t>
            </a:r>
            <a:r>
              <a:rPr lang="ar-EG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right </a:t>
            </a:r>
            <a:r>
              <a:rPr lang="en-US" sz="40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leg.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Neurological exam reveals normal sensation and reflexes.
</a:t>
            </a:r>
            <a:endParaRPr lang="en-US" sz="40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7253848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9117" y="-1316925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3745" y="9095313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81515" y="872479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42133" y="2287062"/>
            <a:ext cx="11603735" cy="5712875"/>
            <a:chOff x="0" y="0"/>
            <a:chExt cx="165092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01554" y="3983038"/>
            <a:ext cx="12284891" cy="1820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5400"/>
              </a:lnSpc>
            </a:pPr>
            <a:r>
              <a:rPr lang="en-US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414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7253848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9117" y="-1316925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3745" y="9095313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81515" y="872479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3424" y="1671831"/>
            <a:ext cx="16821149" cy="2025049"/>
            <a:chOff x="-380321" y="-76200"/>
            <a:chExt cx="1876470" cy="812800"/>
          </a:xfrm>
        </p:grpSpPr>
        <p:sp>
          <p:nvSpPr>
            <p:cNvPr id="9" name="Freeform 9"/>
            <p:cNvSpPr/>
            <p:nvPr/>
          </p:nvSpPr>
          <p:spPr>
            <a:xfrm>
              <a:off x="-380321" y="-7620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800"/>
            </a:p>
          </p:txBody>
        </p:sp>
      </p:grpSp>
      <p:sp>
        <p:nvSpPr>
          <p:cNvPr id="17" name="TextBox 11">
            <a:extLst>
              <a:ext uri="{FF2B5EF4-FFF2-40B4-BE49-F238E27FC236}">
                <a16:creationId xmlns:a16="http://schemas.microsoft.com/office/drawing/2014/main" id="{CA962952-4B0E-F63E-BBF4-7AFF35E76B21}"/>
              </a:ext>
            </a:extLst>
          </p:cNvPr>
          <p:cNvSpPr txBox="1"/>
          <p:nvPr/>
        </p:nvSpPr>
        <p:spPr>
          <a:xfrm>
            <a:off x="12874664" y="5487899"/>
            <a:ext cx="3951696" cy="18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5400"/>
              </a:lnSpc>
            </a:pPr>
            <a:r>
              <a:rPr lang="en-US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🤔⁉️</a:t>
            </a:r>
            <a:r>
              <a:rPr lang="ar-EG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</a:t>
            </a:r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55CD3BA8-E87A-7C4B-DFD8-7321FE2C04C0}"/>
              </a:ext>
            </a:extLst>
          </p:cNvPr>
          <p:cNvGrpSpPr/>
          <p:nvPr/>
        </p:nvGrpSpPr>
        <p:grpSpPr>
          <a:xfrm>
            <a:off x="2996726" y="3923918"/>
            <a:ext cx="10200096" cy="4691251"/>
            <a:chOff x="-380321" y="-76200"/>
            <a:chExt cx="1876470" cy="8128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F8997AD-7519-58F3-98B0-50279C8297F0}"/>
                </a:ext>
              </a:extLst>
            </p:cNvPr>
            <p:cNvSpPr/>
            <p:nvPr/>
          </p:nvSpPr>
          <p:spPr>
            <a:xfrm>
              <a:off x="-380321" y="-7620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4BB86FFA-DB6A-BAAF-FFA0-C4BE213F43C9}"/>
                </a:ext>
              </a:extLst>
            </p:cNvPr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1B60C75B-B95C-8E84-A5A2-B0BF6FEDACA4}"/>
              </a:ext>
            </a:extLst>
          </p:cNvPr>
          <p:cNvSpPr txBox="1"/>
          <p:nvPr/>
        </p:nvSpPr>
        <p:spPr>
          <a:xfrm>
            <a:off x="3402479" y="2542532"/>
            <a:ext cx="10719084" cy="52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44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Q: Which is indication for AAROM </a:t>
            </a:r>
            <a:endParaRPr lang="en-US" sz="44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209C22E-9B2D-E317-A778-750A9160914C}"/>
              </a:ext>
            </a:extLst>
          </p:cNvPr>
          <p:cNvSpPr txBox="1"/>
          <p:nvPr/>
        </p:nvSpPr>
        <p:spPr>
          <a:xfrm>
            <a:off x="4300277" y="5124726"/>
            <a:ext cx="10501658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Acute Pain</a:t>
            </a:r>
          </a:p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Complex regional pain </a:t>
            </a:r>
          </a:p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ar-EG" sz="4000" b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Cardiac infraction </a:t>
            </a: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Paralyzed limbs</a:t>
            </a:r>
          </a:p>
          <a:p>
            <a:pPr marL="742950" indent="-742950" algn="l">
              <a:lnSpc>
                <a:spcPts val="3779"/>
              </a:lnSpc>
              <a:buAutoNum type="alphaUcPeriod"/>
            </a:pP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00461161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7253848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9117" y="-1316925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3745" y="9095313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81515" y="872479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33424" y="1671831"/>
            <a:ext cx="16821149" cy="2025049"/>
            <a:chOff x="-380321" y="-76200"/>
            <a:chExt cx="1876470" cy="812800"/>
          </a:xfrm>
        </p:grpSpPr>
        <p:sp>
          <p:nvSpPr>
            <p:cNvPr id="9" name="Freeform 9"/>
            <p:cNvSpPr/>
            <p:nvPr/>
          </p:nvSpPr>
          <p:spPr>
            <a:xfrm>
              <a:off x="-380321" y="-7620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  <p:txBody>
            <a:bodyPr/>
            <a:lstStyle/>
            <a:p>
              <a:endParaRPr lang="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864695" y="-5098719"/>
            <a:ext cx="11382478" cy="3554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5400"/>
              </a:lnSpc>
            </a:pPr>
            <a:endParaRPr lang="ar-EG" sz="3200" b="1" dirty="0">
              <a:solidFill>
                <a:srgbClr val="16423B"/>
              </a:solidFill>
              <a:latin typeface="Gliker Bold"/>
              <a:ea typeface="Gliker Bold"/>
              <a:cs typeface="Gliker Bold"/>
              <a:sym typeface="Gliker Bold"/>
              <a:rtl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A962952-4B0E-F63E-BBF4-7AFF35E76B21}"/>
              </a:ext>
            </a:extLst>
          </p:cNvPr>
          <p:cNvSpPr txBox="1"/>
          <p:nvPr/>
        </p:nvSpPr>
        <p:spPr>
          <a:xfrm>
            <a:off x="12874664" y="5487899"/>
            <a:ext cx="3951696" cy="18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5400"/>
              </a:lnSpc>
            </a:pPr>
            <a:r>
              <a:rPr lang="en-US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🤔⁉️</a:t>
            </a:r>
            <a:r>
              <a:rPr lang="ar-EG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</a:t>
            </a:r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55CD3BA8-E87A-7C4B-DFD8-7321FE2C04C0}"/>
              </a:ext>
            </a:extLst>
          </p:cNvPr>
          <p:cNvGrpSpPr/>
          <p:nvPr/>
        </p:nvGrpSpPr>
        <p:grpSpPr>
          <a:xfrm>
            <a:off x="1714500" y="3923918"/>
            <a:ext cx="12442072" cy="4691251"/>
            <a:chOff x="-380321" y="-76200"/>
            <a:chExt cx="1876470" cy="8128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F8997AD-7519-58F3-98B0-50279C8297F0}"/>
                </a:ext>
              </a:extLst>
            </p:cNvPr>
            <p:cNvSpPr/>
            <p:nvPr/>
          </p:nvSpPr>
          <p:spPr>
            <a:xfrm>
              <a:off x="-380321" y="-7620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4BB86FFA-DB6A-BAAF-FFA0-C4BE213F43C9}"/>
                </a:ext>
              </a:extLst>
            </p:cNvPr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0">
            <a:extLst>
              <a:ext uri="{FF2B5EF4-FFF2-40B4-BE49-F238E27FC236}">
                <a16:creationId xmlns:a16="http://schemas.microsoft.com/office/drawing/2014/main" id="{5A103AA0-6746-281A-3F15-28AC766AB087}"/>
              </a:ext>
            </a:extLst>
          </p:cNvPr>
          <p:cNvSpPr txBox="1"/>
          <p:nvPr/>
        </p:nvSpPr>
        <p:spPr>
          <a:xfrm>
            <a:off x="2773526" y="2239783"/>
            <a:ext cx="10719084" cy="97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Q: 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manual 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self assisted inversion </a:t>
            </a: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ctr">
              <a:lnSpc>
                <a:spcPts val="3779"/>
              </a:lnSpc>
            </a:pP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position is…… and for strength which muscle </a:t>
            </a:r>
            <a:endParaRPr lang="en-US" sz="32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542BD460-CE8A-247D-AD82-AFF64D52DE34}"/>
              </a:ext>
            </a:extLst>
          </p:cNvPr>
          <p:cNvSpPr txBox="1"/>
          <p:nvPr/>
        </p:nvSpPr>
        <p:spPr>
          <a:xfrm>
            <a:off x="2592699" y="5292352"/>
            <a:ext cx="10501658" cy="1954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Prone – </a:t>
            </a:r>
            <a:r>
              <a:rPr lang="en-US" sz="36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tibialis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posterior  </a:t>
            </a:r>
          </a:p>
          <a:p>
            <a:pPr marL="514350" indent="-514350" algn="l">
              <a:lnSpc>
                <a:spcPts val="3779"/>
              </a:lnSpc>
              <a:buAutoNum type="alphaUcPeriod"/>
            </a:pP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Side lying – hamstring </a:t>
            </a:r>
          </a:p>
          <a:p>
            <a:pPr marL="514350" indent="-514350" algn="l">
              <a:lnSpc>
                <a:spcPts val="3779"/>
              </a:lnSpc>
              <a:buAutoNum type="alphaUcPeriod"/>
            </a:pP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Sitting with crossed leg – </a:t>
            </a:r>
            <a:r>
              <a:rPr lang="en-US" sz="36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tibialis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anterior </a:t>
            </a:r>
          </a:p>
          <a:p>
            <a:pPr marL="514350" indent="-514350" algn="l">
              <a:lnSpc>
                <a:spcPts val="3779"/>
              </a:lnSpc>
              <a:buAutoNum type="alphaUcPeriod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Supine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– 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Sternocleidomastoid </a:t>
            </a:r>
            <a:endParaRPr lang="en-US" sz="32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987472381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0667" y="857250"/>
            <a:ext cx="1424666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CASE STUDY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4DBD337-D8A7-DD72-19AD-A1F7DCFCEBDD}"/>
              </a:ext>
            </a:extLst>
          </p:cNvPr>
          <p:cNvSpPr txBox="1"/>
          <p:nvPr/>
        </p:nvSpPr>
        <p:spPr>
          <a:xfrm>
            <a:off x="1514958" y="3011345"/>
            <a:ext cx="15630041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35years-old 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football player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had an direct truma in calcaneus lead to 3mm tear in 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Achilles tendon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, and he had a surgery to and post-surgical for 4 months and CPM and manual passive movement he Shawn a G(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1/5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) he wanna to improve his muscle 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strength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quickly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Neurological exam reveals normal sensation and reflexes.
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Q1: which movement and muscle is effected ?</a:t>
            </a:r>
            <a:endParaRPr lang="ar-EG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endParaRPr lang="ar-EG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Q2: how to use AAROM to strength this muscle from G1/5 to G2/5 ?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(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Omitting gravity OR Against gravity  (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? And name the position.</a:t>
            </a:r>
            <a:endParaRPr lang="ar-EG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endParaRPr lang="ar-EG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Q3: choose electrotherapy modality to this condition</a:t>
            </a:r>
            <a:endParaRPr lang="ar-EG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A.TENS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 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 B.Russian     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C.Farradic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     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D.Microcurrunt</a:t>
            </a:r>
            <a:endParaRPr lang="en-US" sz="36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427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</a:t>
            </a:r>
            <a:r>
              <a:rPr lang="en-US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SCAN OUR </a:t>
            </a: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WEBSITE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584977" y="3086903"/>
            <a:ext cx="18411337" cy="437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3665"/>
              </a:lnSpc>
            </a:pP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r" rtl="1">
              <a:lnSpc>
                <a:spcPts val="3665"/>
              </a:lnSpc>
            </a:pP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موقع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خاص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بنا،صممه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ENG. Omar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sami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</a:t>
            </a:r>
          </a:p>
          <a:p>
            <a:pPr algn="r" rtl="1">
              <a:lnSpc>
                <a:spcPts val="3665"/>
              </a:lnSpc>
            </a:pP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r" rtl="1">
              <a:lnSpc>
                <a:spcPts val="3665"/>
              </a:lnSpc>
            </a:pP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فيديو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من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تصميمنا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عن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جميع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حركات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AAROM LL</a:t>
            </a:r>
          </a:p>
          <a:p>
            <a:pPr lvl="2" algn="r" rtl="1">
              <a:lnSpc>
                <a:spcPts val="3665"/>
              </a:lnSpc>
            </a:pP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 </a:t>
            </a:r>
          </a:p>
          <a:p>
            <a:pPr algn="r" rtl="1">
              <a:lnSpc>
                <a:spcPts val="3665"/>
              </a:lnSpc>
            </a:pP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كتاب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من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تصميمنا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لجميع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الحركات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pdf </a:t>
            </a:r>
          </a:p>
          <a:p>
            <a:pPr algn="r" rtl="1">
              <a:lnSpc>
                <a:spcPts val="3665"/>
              </a:lnSpc>
            </a:pP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r" rtl="1">
              <a:lnSpc>
                <a:spcPts val="3665"/>
              </a:lnSpc>
            </a:pP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امكانية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تحميل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الفيديو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و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الملف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على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000" b="1" dirty="0" err="1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الهاتف</a:t>
            </a:r>
            <a:r>
              <a:rPr lang="en-US" sz="40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Download </a:t>
            </a:r>
          </a:p>
          <a:p>
            <a:pPr algn="r" rtl="1">
              <a:lnSpc>
                <a:spcPts val="3665"/>
              </a:lnSpc>
            </a:pPr>
            <a:endParaRPr lang="en-US" sz="40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179250" y="3388693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FB873D7-4077-3AD1-152B-DF8CA39CA7C0}"/>
              </a:ext>
            </a:extLst>
          </p:cNvPr>
          <p:cNvSpPr/>
          <p:nvPr/>
        </p:nvSpPr>
        <p:spPr>
          <a:xfrm>
            <a:off x="17179250" y="4277903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CB6DFBCA-AAC7-6F90-764E-431E066B8166}"/>
              </a:ext>
            </a:extLst>
          </p:cNvPr>
          <p:cNvSpPr/>
          <p:nvPr/>
        </p:nvSpPr>
        <p:spPr>
          <a:xfrm>
            <a:off x="17179250" y="5167652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EB3E1F99-A358-8C4A-3895-BB2329D5834E}"/>
              </a:ext>
            </a:extLst>
          </p:cNvPr>
          <p:cNvSpPr/>
          <p:nvPr/>
        </p:nvSpPr>
        <p:spPr>
          <a:xfrm>
            <a:off x="17179250" y="6057401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C9AA9-3E3E-57F4-B88C-5B0331866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5" y="2286974"/>
            <a:ext cx="6165581" cy="61850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hlinkClick r:id="rId11"/>
            <a:extLst>
              <a:ext uri="{FF2B5EF4-FFF2-40B4-BE49-F238E27FC236}">
                <a16:creationId xmlns:a16="http://schemas.microsoft.com/office/drawing/2014/main" id="{44927405-F2A3-70E5-28F6-66D864B70C2A}"/>
              </a:ext>
            </a:extLst>
          </p:cNvPr>
          <p:cNvSpPr txBox="1"/>
          <p:nvPr/>
        </p:nvSpPr>
        <p:spPr>
          <a:xfrm>
            <a:off x="7976132" y="7303953"/>
            <a:ext cx="8695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Website Link </a:t>
            </a:r>
            <a:r>
              <a:rPr lang="ar-EG" sz="4000" dirty="0">
                <a:latin typeface="+mj-lt"/>
              </a:rPr>
              <a:t>https://omarsamei.github.io/PHYST/</a:t>
            </a:r>
            <a:endParaRPr lang="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0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Presented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3076830"/>
            <a:ext cx="10405432" cy="5395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08124" lvl="1" indent="-9144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Abdulrahman Khalil 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Aharoni" panose="02010803020104030203" pitchFamily="2" charset="-79"/>
              <a:sym typeface="DM Sans"/>
            </a:endParaRPr>
          </a:p>
          <a:p>
            <a:pPr marL="1508124" lvl="1" indent="-9144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Abdulrahman Elsherbeny 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Aharoni" panose="02010803020104030203" pitchFamily="2" charset="-79"/>
              <a:sym typeface="DM Sans"/>
            </a:endParaRPr>
          </a:p>
          <a:p>
            <a:pPr marL="1508124" lvl="1" indent="-9144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Abdulrahman Shehata </a:t>
            </a:r>
          </a:p>
          <a:p>
            <a:pPr marL="1508124" lvl="1" indent="-9144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Abdelfattah Elbadry 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Aharoni" panose="02010803020104030203" pitchFamily="2" charset="-79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3076831"/>
            <a:ext cx="9753599" cy="5395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79524" lvl="1" indent="-6858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Abdullah Beiet 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279524" lvl="1" indent="-6858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Zeyad Mahmoud 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1279524" lvl="1" indent="-6858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Abdulrahman Temraz </a:t>
            </a:r>
          </a:p>
          <a:p>
            <a:pPr marL="1279524" lvl="1" indent="-6858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5499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AbdelMoneim Sameh</a:t>
            </a:r>
            <a:endParaRPr lang="en-US" sz="5499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7253848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9117" y="-1316925"/>
            <a:ext cx="4580366" cy="4691251"/>
          </a:xfrm>
          <a:custGeom>
            <a:avLst/>
            <a:gdLst/>
            <a:ahLst/>
            <a:cxnLst/>
            <a:rect l="l" t="t" r="r" b="b"/>
            <a:pathLst>
              <a:path w="4580366" h="4691251">
                <a:moveTo>
                  <a:pt x="0" y="0"/>
                </a:moveTo>
                <a:lnTo>
                  <a:pt x="4580366" y="0"/>
                </a:lnTo>
                <a:lnTo>
                  <a:pt x="458036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3745" y="9095313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81515" y="872479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8"/>
                </a:lnTo>
                <a:lnTo>
                  <a:pt x="0" y="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42133" y="2287062"/>
            <a:ext cx="11603735" cy="5712875"/>
            <a:chOff x="0" y="0"/>
            <a:chExt cx="165092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0923" cy="812800"/>
            </a:xfrm>
            <a:custGeom>
              <a:avLst/>
              <a:gdLst/>
              <a:ahLst/>
              <a:cxnLst/>
              <a:rect l="l" t="t" r="r" b="b"/>
              <a:pathLst>
                <a:path w="1650923" h="812800">
                  <a:moveTo>
                    <a:pt x="825461" y="0"/>
                  </a:moveTo>
                  <a:cubicBezTo>
                    <a:pt x="369572" y="0"/>
                    <a:pt x="0" y="181951"/>
                    <a:pt x="0" y="406400"/>
                  </a:cubicBezTo>
                  <a:cubicBezTo>
                    <a:pt x="0" y="630849"/>
                    <a:pt x="369572" y="812800"/>
                    <a:pt x="825461" y="812800"/>
                  </a:cubicBezTo>
                  <a:cubicBezTo>
                    <a:pt x="1281351" y="812800"/>
                    <a:pt x="1650923" y="630849"/>
                    <a:pt x="1650923" y="406400"/>
                  </a:cubicBezTo>
                  <a:cubicBezTo>
                    <a:pt x="1650923" y="181951"/>
                    <a:pt x="1281351" y="0"/>
                    <a:pt x="825461" y="0"/>
                  </a:cubicBezTo>
                  <a:close/>
                </a:path>
              </a:pathLst>
            </a:custGeom>
            <a:solidFill>
              <a:srgbClr val="C5DAD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4774" y="38100"/>
              <a:ext cx="134137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01554" y="3983038"/>
            <a:ext cx="12284891" cy="188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5400"/>
              </a:lnSpc>
            </a:pPr>
            <a:r>
              <a:rPr lang="ar-EG" sz="110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SUBTITELS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282" y="1700246"/>
            <a:ext cx="9824214" cy="945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How to make sufficient AAROM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Indication 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Multiple scerlosis  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Example about self assisted  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Case study about self assisted 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FA16582-4A01-651D-5444-408E751A7901}"/>
              </a:ext>
            </a:extLst>
          </p:cNvPr>
          <p:cNvSpPr txBox="1"/>
          <p:nvPr/>
        </p:nvSpPr>
        <p:spPr>
          <a:xfrm>
            <a:off x="8593795" y="2430144"/>
            <a:ext cx="10398565" cy="807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Mechanical assisted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Contra-indication  
Case study about therapeutic assisted
Questions </a:t>
            </a: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1165224" lvl="1" indent="-571500" algn="l">
              <a:lnSpc>
                <a:spcPts val="10779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943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2016" y="4717567"/>
            <a:ext cx="5119568" cy="531321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29499" y="807895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Sufficient AAROM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9833" y="2223555"/>
            <a:ext cx="8892183" cy="6587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285"/>
              </a:lnSpc>
              <a:buFont typeface="Arial" panose="020B0604020202020204" pitchFamily="34" charset="0"/>
              <a:buChar char="•"/>
            </a:pP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Patient make movement voluntary </a:t>
            </a:r>
          </a:p>
          <a:p>
            <a:pPr marL="457200" indent="-457200" algn="l">
              <a:lnSpc>
                <a:spcPts val="4285"/>
              </a:lnSpc>
              <a:buFont typeface="Arial" panose="020B0604020202020204" pitchFamily="34" charset="0"/>
              <a:buChar char="•"/>
            </a:pP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Provide assistance  when 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limitation in ROM</a:t>
            </a:r>
            <a:endParaRPr lang="ar-EG" sz="3060" b="1" dirty="0">
              <a:solidFill>
                <a:srgbClr val="16423B"/>
              </a:solidFill>
              <a:latin typeface="DM Sans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514350" indent="-514350" algn="l">
              <a:lnSpc>
                <a:spcPts val="4285"/>
              </a:lnSpc>
              <a:buFont typeface="+mj-lt"/>
              <a:buAutoNum type="arabicPeriod"/>
            </a:pP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ONLY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at the 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BEGINNING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or the 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END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of the ROM</a:t>
            </a:r>
          </a:p>
          <a:p>
            <a:pPr marL="514350" indent="-514350" algn="l">
              <a:lnSpc>
                <a:spcPts val="4285"/>
              </a:lnSpc>
              <a:buFont typeface="+mj-lt"/>
              <a:buAutoNum type="arabicPeriod"/>
            </a:pP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when the effect of gravity has the greatest moment arm)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torque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(</a:t>
            </a:r>
          </a:p>
          <a:p>
            <a:pPr marL="457200" indent="-457200" algn="l">
              <a:lnSpc>
                <a:spcPts val="4285"/>
              </a:lnSpc>
              <a:buFont typeface="Arial" panose="020B0604020202020204" pitchFamily="34" charset="0"/>
              <a:buChar char="•"/>
            </a:pPr>
            <a:r>
              <a:rPr lang="ar-EG" sz="3060" b="1" dirty="0">
                <a:solidFill>
                  <a:srgbClr val="16423B"/>
                </a:solidFill>
                <a:latin typeface="DM Sans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atient 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grade2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muscle test for strength muscle </a:t>
            </a:r>
            <a:r>
              <a:rPr lang="ar-EG" sz="306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use AAROM against gravity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, patient will make partial ROM then therapist Assist limb to end of ROM </a:t>
            </a:r>
          </a:p>
          <a:p>
            <a:pPr marL="457200" indent="-457200" algn="l">
              <a:lnSpc>
                <a:spcPts val="4285"/>
              </a:lnSpc>
              <a:buFont typeface="Arial" panose="020B0604020202020204" pitchFamily="34" charset="0"/>
              <a:buChar char="•"/>
            </a:pP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lang="ar-EG" sz="306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grade1</a:t>
            </a:r>
            <a:r>
              <a:rPr lang="ar-EG" sz="306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muscle test patient for strength muscle </a:t>
            </a:r>
            <a:r>
              <a:rPr lang="ar-EG" sz="306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use AAROM omitting gravity</a:t>
            </a:r>
            <a:endParaRPr lang="en-US" sz="306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37979E78-4052-9C0E-2732-F631E8033605}"/>
              </a:ext>
            </a:extLst>
          </p:cNvPr>
          <p:cNvSpPr/>
          <p:nvPr/>
        </p:nvSpPr>
        <p:spPr>
          <a:xfrm rot="5400000">
            <a:off x="13189880" y="1807901"/>
            <a:ext cx="5097906" cy="5249847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8CBD01-B13D-14BA-8ED7-A0DE17EC0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757" y="2091596"/>
            <a:ext cx="4851763" cy="46791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104BE-2C65-0376-B94B-58D2DB224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016" y="5007591"/>
            <a:ext cx="4934975" cy="4646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Freeform 2">
            <a:extLst>
              <a:ext uri="{FF2B5EF4-FFF2-40B4-BE49-F238E27FC236}">
                <a16:creationId xmlns:a16="http://schemas.microsoft.com/office/drawing/2014/main" id="{E567A6D7-A14B-5968-E273-25EE57E4D5E6}"/>
              </a:ext>
            </a:extLst>
          </p:cNvPr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0E570-19B8-9285-7E3A-8145C3178EDE}"/>
              </a:ext>
            </a:extLst>
          </p:cNvPr>
          <p:cNvSpPr/>
          <p:nvPr/>
        </p:nvSpPr>
        <p:spPr>
          <a:xfrm>
            <a:off x="9144000" y="2223555"/>
            <a:ext cx="3969909" cy="21447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">
              <a:solidFill>
                <a:schemeClr val="tx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4B2FB08-6BCB-7D81-8AA6-2020ACC59ED9}"/>
              </a:ext>
            </a:extLst>
          </p:cNvPr>
          <p:cNvSpPr txBox="1"/>
          <p:nvPr/>
        </p:nvSpPr>
        <p:spPr>
          <a:xfrm>
            <a:off x="8703072" y="2738691"/>
            <a:ext cx="4851763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ar-EG" sz="28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With normal muscle condition use resisted AROM</a:t>
            </a:r>
            <a:endParaRPr lang="en-US" sz="28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742950" indent="-742950" algn="ctr">
              <a:lnSpc>
                <a:spcPts val="3779"/>
              </a:lnSpc>
              <a:buAutoNum type="alphaUcPeriod"/>
            </a:pPr>
            <a:endParaRPr lang="en-US" sz="28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3E89C81-B640-3E5C-3355-E69F84E5B724}"/>
              </a:ext>
            </a:extLst>
          </p:cNvPr>
          <p:cNvSpPr/>
          <p:nvPr/>
        </p:nvSpPr>
        <p:spPr>
          <a:xfrm>
            <a:off x="13296900" y="2430144"/>
            <a:ext cx="4737554" cy="4580256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DD655-52B2-2AD6-68F6-917F7662A8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646" r="24646"/>
          <a:stretch/>
        </p:blipFill>
        <p:spPr>
          <a:xfrm>
            <a:off x="13584625" y="2621913"/>
            <a:ext cx="4162103" cy="4104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1BC8DA7C-6BD0-1512-BD1B-19D8BA9FF244}"/>
              </a:ext>
            </a:extLst>
          </p:cNvPr>
          <p:cNvSpPr txBox="1"/>
          <p:nvPr/>
        </p:nvSpPr>
        <p:spPr>
          <a:xfrm>
            <a:off x="2129499" y="807895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INDICATION 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09D36AA-0CAF-A070-2623-8CFDB5631EE4}"/>
              </a:ext>
            </a:extLst>
          </p:cNvPr>
          <p:cNvSpPr txBox="1"/>
          <p:nvPr/>
        </p:nvSpPr>
        <p:spPr>
          <a:xfrm>
            <a:off x="1715186" y="2579982"/>
            <a:ext cx="12286565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lnSpc>
                <a:spcPts val="3779"/>
              </a:lnSpc>
              <a:buAutoNum type="alphaUcPeriod"/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muscle weakness which occurs due to</a:t>
            </a:r>
            <a:endParaRPr lang="ar-EG" sz="36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marL="742950" indent="-742950" algn="l">
              <a:lnSpc>
                <a:spcPts val="3779"/>
              </a:lnSpc>
              <a:buFont typeface="+mj-lt"/>
              <a:buAutoNum type="arabicPeriod"/>
            </a:pP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neurological disease)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multiple scerlosis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(</a:t>
            </a:r>
          </a:p>
          <a:p>
            <a:pPr marL="742950" indent="-742950" algn="l">
              <a:lnSpc>
                <a:spcPts val="3779"/>
              </a:lnSpc>
              <a:buFont typeface="+mj-lt"/>
              <a:buAutoNum type="arabicPeriod"/>
            </a:pP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chronic pain)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complex regional pain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syndrome</a:t>
            </a:r>
            <a:r>
              <a:rPr lang="ar-EG" sz="36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(</a:t>
            </a: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B . when body levers are too weak to bring amovement or the muscle are too weak to control</a:t>
            </a:r>
          </a:p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the movement adequately. </a:t>
            </a: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For Example :</a:t>
            </a:r>
          </a:p>
          <a:p>
            <a:pPr algn="l">
              <a:lnSpc>
                <a:spcPts val="3779"/>
              </a:lnSpc>
            </a:pPr>
            <a:r>
              <a:rPr lang="ar-EG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movement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Standing on tiptoes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Muscle involved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Gastrocnemius and soleus , </a:t>
            </a:r>
            <a:r>
              <a:rPr lang="ar-EG" sz="32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Planterflexion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Lever components: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Fulcrum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Metatarsophalangeal joints .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Load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Body weight
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Effort</a:t>
            </a:r>
            <a:r>
              <a:rPr lang="ar-EG" sz="3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Calf muscles pulling on the heel via Achilles tendon</a:t>
            </a:r>
            <a:endParaRPr lang="en-US" sz="32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2188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0420" y="9324975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4354" y="2793866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5186" y="821931"/>
            <a:ext cx="14399065" cy="152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MULTIPLE SCERLOSIS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4551" y="2726628"/>
            <a:ext cx="11098466" cy="7271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5"/>
              </a:lnSpc>
            </a:pP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chronic CNS autoimmune disease (CNS)
immune system mistakenly attacks myelin, causing inflammation and damage. 
</a:t>
            </a:r>
            <a:r>
              <a:rPr lang="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C</a:t>
            </a: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ausing disrupts communication between brain and body part</a:t>
            </a: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Symptoms: Numbing Tingling Muscle weakness </a:t>
            </a:r>
          </a:p>
          <a:p>
            <a:pPr algn="l">
              <a:lnSpc>
                <a:spcPts val="3805"/>
              </a:lnSpc>
            </a:pP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Types of MS include:</a:t>
            </a: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2718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Relapsing-remitting MS (RRMS): </a:t>
            </a: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most common
flare-ups followed by periods of recovery.</a:t>
            </a:r>
          </a:p>
          <a:p>
            <a:pPr algn="l">
              <a:lnSpc>
                <a:spcPts val="3805"/>
              </a:lnSpc>
            </a:pPr>
            <a:r>
              <a:rPr lang="ar-EG" sz="2718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Secondary progressive MS (SPMS): </a:t>
            </a: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follows RRMS 
involves gradual worsening over time</a:t>
            </a:r>
          </a:p>
          <a:p>
            <a:pPr algn="l">
              <a:lnSpc>
                <a:spcPts val="3805"/>
              </a:lnSpc>
            </a:pPr>
            <a:r>
              <a:rPr lang="ar-EG" sz="2718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Primary progressive MS (PPMS):</a:t>
            </a:r>
            <a:r>
              <a:rPr lang="ar-EG" sz="2718" b="1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 </a:t>
            </a:r>
            <a:r>
              <a:rPr lang="ar-EG" sz="2718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symptoms worsen gradually without relapses.</a:t>
            </a:r>
          </a:p>
          <a:p>
            <a:pPr algn="l">
              <a:lnSpc>
                <a:spcPts val="3805"/>
              </a:lnSpc>
            </a:pPr>
            <a:endParaRPr lang="ar-EG" sz="2718" b="1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23DB330-EF1A-1DBB-FCAD-E0BFB8AA516C}"/>
              </a:ext>
            </a:extLst>
          </p:cNvPr>
          <p:cNvSpPr/>
          <p:nvPr/>
        </p:nvSpPr>
        <p:spPr>
          <a:xfrm>
            <a:off x="1053738" y="7038585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1A29762F-321C-7AAE-F030-FFAB4B214125}"/>
              </a:ext>
            </a:extLst>
          </p:cNvPr>
          <p:cNvSpPr/>
          <p:nvPr/>
        </p:nvSpPr>
        <p:spPr>
          <a:xfrm>
            <a:off x="13056534" y="2206930"/>
            <a:ext cx="3821766" cy="3936695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9DE89EF2-0F2C-C9E4-147C-315CC1DB57ED}"/>
              </a:ext>
            </a:extLst>
          </p:cNvPr>
          <p:cNvSpPr/>
          <p:nvPr/>
        </p:nvSpPr>
        <p:spPr>
          <a:xfrm>
            <a:off x="14486161" y="5605144"/>
            <a:ext cx="3565031" cy="3719831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1A14E-C962-D289-D060-6BC6A95258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652" y="2498199"/>
            <a:ext cx="3588397" cy="35727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A88DD5-828B-6EE7-C65D-2F407E31D71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351" r="12351"/>
          <a:stretch/>
        </p:blipFill>
        <p:spPr>
          <a:xfrm>
            <a:off x="14119762" y="5937792"/>
            <a:ext cx="3464142" cy="33096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345D274-F1B9-93E7-A7FF-E78712E461ED}"/>
              </a:ext>
            </a:extLst>
          </p:cNvPr>
          <p:cNvSpPr/>
          <p:nvPr/>
        </p:nvSpPr>
        <p:spPr>
          <a:xfrm>
            <a:off x="1084354" y="5605144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7D05A419-9EE2-AFF4-AC01-2B83210B8F1B}"/>
              </a:ext>
            </a:extLst>
          </p:cNvPr>
          <p:cNvSpPr/>
          <p:nvPr/>
        </p:nvSpPr>
        <p:spPr>
          <a:xfrm>
            <a:off x="1084354" y="8422172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E7B50F-321B-7F42-A127-1E96482F98F1}"/>
              </a:ext>
            </a:extLst>
          </p:cNvPr>
          <p:cNvSpPr/>
          <p:nvPr/>
        </p:nvSpPr>
        <p:spPr>
          <a:xfrm>
            <a:off x="9183108" y="4998568"/>
            <a:ext cx="3969909" cy="21447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">
              <a:solidFill>
                <a:schemeClr val="tx1"/>
              </a:solidFill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980DF69-1E7B-08CC-CA19-F286C98F61CA}"/>
              </a:ext>
            </a:extLst>
          </p:cNvPr>
          <p:cNvSpPr txBox="1"/>
          <p:nvPr/>
        </p:nvSpPr>
        <p:spPr>
          <a:xfrm>
            <a:off x="9074711" y="5374483"/>
            <a:ext cx="4186701" cy="1425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ar-EG" sz="28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Effective goals of AAROM appear with RRMS 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D7DD5A-751C-BB74-A7CA-1238FE4B5588}"/>
              </a:ext>
            </a:extLst>
          </p:cNvPr>
          <p:cNvSpPr/>
          <p:nvPr/>
        </p:nvSpPr>
        <p:spPr>
          <a:xfrm>
            <a:off x="10493616" y="7058889"/>
            <a:ext cx="3660214" cy="26493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">
              <a:solidFill>
                <a:schemeClr val="tx1"/>
              </a:solidFill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F4BBBB7-D626-89E7-AC1B-76F52229518F}"/>
              </a:ext>
            </a:extLst>
          </p:cNvPr>
          <p:cNvSpPr txBox="1"/>
          <p:nvPr/>
        </p:nvSpPr>
        <p:spPr>
          <a:xfrm>
            <a:off x="10591652" y="7113871"/>
            <a:ext cx="3464142" cy="2388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" sz="24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N</a:t>
            </a:r>
            <a:r>
              <a:rPr lang="ar-EG" sz="2400" b="1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o cure, but treatments can manage symptoms, reduce relapses, slow progression.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 Types of AAROM</a:t>
            </a:r>
            <a:endParaRPr lang="ar-EG" sz="9200" b="1" dirty="0">
              <a:solidFill>
                <a:srgbClr val="16423B"/>
              </a:solidFill>
              <a:latin typeface="Gliker Bold"/>
              <a:ea typeface="Gliker Bold"/>
              <a:cs typeface="Gliker Bold"/>
              <a:sym typeface="Gliker Bold"/>
              <a:rtl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2050" y="4018215"/>
            <a:ext cx="18516112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5"/>
              </a:lnSpc>
            </a:pPr>
            <a:r>
              <a:rPr lang="ar-EG" sz="7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SELF ASSISTED </a:t>
            </a:r>
            <a:r>
              <a:rPr lang="en-US" sz="7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( </a:t>
            </a:r>
            <a:r>
              <a:rPr lang="en-US" sz="48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Manual – Equipment</a:t>
            </a:r>
            <a:r>
              <a:rPr lang="en-US" sz="7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84294" y="6175154"/>
            <a:ext cx="12172950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5"/>
              </a:lnSpc>
            </a:pPr>
            <a:r>
              <a:rPr lang="ar-EG" sz="7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MECHANICAL ASSISTED </a:t>
            </a:r>
            <a:endParaRPr lang="en-US" sz="72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605576" y="6003790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80" y="0"/>
                </a:lnTo>
                <a:lnTo>
                  <a:pt x="705780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23936" y="7840674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79" y="0"/>
                </a:lnTo>
                <a:lnTo>
                  <a:pt x="705779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D84774E-0BA9-C693-8301-9212F448A0DA}"/>
              </a:ext>
            </a:extLst>
          </p:cNvPr>
          <p:cNvSpPr txBox="1"/>
          <p:nvPr/>
        </p:nvSpPr>
        <p:spPr>
          <a:xfrm flipH="1">
            <a:off x="4166624" y="8044213"/>
            <a:ext cx="13890620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72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THERAPIST ASSISTED </a:t>
            </a:r>
            <a:endParaRPr lang="ar-EG" sz="72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0A1F5CF8-7F32-232C-AC30-BDFD9552E3C9}"/>
              </a:ext>
            </a:extLst>
          </p:cNvPr>
          <p:cNvSpPr/>
          <p:nvPr/>
        </p:nvSpPr>
        <p:spPr>
          <a:xfrm>
            <a:off x="253546" y="3702538"/>
            <a:ext cx="705780" cy="631352"/>
          </a:xfrm>
          <a:custGeom>
            <a:avLst/>
            <a:gdLst/>
            <a:ahLst/>
            <a:cxnLst/>
            <a:rect l="l" t="t" r="r" b="b"/>
            <a:pathLst>
              <a:path w="705780" h="631352">
                <a:moveTo>
                  <a:pt x="0" y="0"/>
                </a:moveTo>
                <a:lnTo>
                  <a:pt x="705779" y="0"/>
                </a:lnTo>
                <a:lnTo>
                  <a:pt x="705779" y="631352"/>
                </a:lnTo>
                <a:lnTo>
                  <a:pt x="0" y="631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2372" y="2843579"/>
            <a:ext cx="11402128" cy="5360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(1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Heel Slide (Knee Flexion/Extension)</a:t>
            </a: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ar-EG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Equipment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 </a:t>
            </a:r>
            <a:r>
              <a:rPr lang="ar-EG" sz="32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Towel OR Resistance band</a:t>
            </a: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Starting Position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</a:t>
            </a:r>
            <a:r>
              <a:rPr lang="ar-EG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Supine </a:t>
            </a: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or long </a:t>
            </a:r>
            <a:r>
              <a:rPr lang="en-US" sz="3200" b="1" dirty="0" err="1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sitting,legs</a:t>
            </a: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extended.</a:t>
            </a:r>
            <a:endParaRPr lang="ar-EG" sz="32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Instructions</a:t>
            </a:r>
            <a:r>
              <a:rPr lang="en-US" sz="3600" b="1" dirty="0">
                <a:solidFill>
                  <a:srgbClr val="1642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:</a:t>
            </a:r>
            <a:endParaRPr lang="ar-EG" sz="3600" b="1" dirty="0">
              <a:solidFill>
                <a:srgbClr val="16423B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ar-EG" sz="27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.1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Bend</a:t>
            </a: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one knee slowly by sliding your heel toward your buttocks along the surface</a:t>
            </a:r>
            <a:endParaRPr lang="ar-EG" sz="32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2. Use a towel </a:t>
            </a:r>
            <a:r>
              <a:rPr lang="ar-EG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above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ankle or at foot sole</a:t>
            </a: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to gently assist the movement if the leg can't reach full ROM.</a:t>
            </a:r>
            <a:endParaRPr lang="ar-EG" sz="32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Hold</a:t>
            </a: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the towel position for 3–5 seconds.</a:t>
            </a:r>
            <a:endParaRPr lang="ar-EG" sz="32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32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4. Slowly straighten the leg back to the starting position</a:t>
            </a:r>
            <a:r>
              <a:rPr lang="ar-EG" sz="2700" b="1" dirty="0">
                <a:solidFill>
                  <a:srgbClr val="16423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3779"/>
              </a:lnSpc>
            </a:pPr>
            <a:endParaRPr lang="en-US" sz="2700" b="1" dirty="0">
              <a:solidFill>
                <a:srgbClr val="16423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SELF ASSISTED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D10B8783-02B3-9B19-8DF7-34A95C0EF640}"/>
              </a:ext>
            </a:extLst>
          </p:cNvPr>
          <p:cNvSpPr/>
          <p:nvPr/>
        </p:nvSpPr>
        <p:spPr>
          <a:xfrm>
            <a:off x="13008700" y="2197663"/>
            <a:ext cx="5219130" cy="5624974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C314F-2F06-491B-0C63-5CF87EA804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9" r="11969"/>
          <a:stretch/>
        </p:blipFill>
        <p:spPr>
          <a:xfrm>
            <a:off x="13197151" y="2575574"/>
            <a:ext cx="4842227" cy="4774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1483" y="8472026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7180" y="-1049278"/>
            <a:ext cx="3390982" cy="3473072"/>
          </a:xfrm>
          <a:custGeom>
            <a:avLst/>
            <a:gdLst/>
            <a:ahLst/>
            <a:cxnLst/>
            <a:rect l="l" t="t" r="r" b="b"/>
            <a:pathLst>
              <a:path w="3390982" h="3473072">
                <a:moveTo>
                  <a:pt x="0" y="0"/>
                </a:moveTo>
                <a:lnTo>
                  <a:pt x="3390981" y="0"/>
                </a:lnTo>
                <a:lnTo>
                  <a:pt x="3390981" y="3473072"/>
                </a:lnTo>
                <a:lnTo>
                  <a:pt x="0" y="347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253546" y="-730820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2923280" y="1924050"/>
                </a:moveTo>
                <a:lnTo>
                  <a:pt x="0" y="1924050"/>
                </a:lnTo>
                <a:lnTo>
                  <a:pt x="0" y="0"/>
                </a:lnTo>
                <a:lnTo>
                  <a:pt x="2923280" y="0"/>
                </a:lnTo>
                <a:lnTo>
                  <a:pt x="2923280" y="1924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64720" y="8989136"/>
            <a:ext cx="2923280" cy="1924050"/>
          </a:xfrm>
          <a:custGeom>
            <a:avLst/>
            <a:gdLst/>
            <a:ahLst/>
            <a:cxnLst/>
            <a:rect l="l" t="t" r="r" b="b"/>
            <a:pathLst>
              <a:path w="2923280" h="1924050">
                <a:moveTo>
                  <a:pt x="0" y="0"/>
                </a:moveTo>
                <a:lnTo>
                  <a:pt x="2923280" y="0"/>
                </a:lnTo>
                <a:lnTo>
                  <a:pt x="292328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6624" y="164530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2" y="0"/>
                </a:lnTo>
                <a:lnTo>
                  <a:pt x="4255722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95863" y="9845075"/>
            <a:ext cx="4255721" cy="185704"/>
          </a:xfrm>
          <a:custGeom>
            <a:avLst/>
            <a:gdLst/>
            <a:ahLst/>
            <a:cxnLst/>
            <a:rect l="l" t="t" r="r" b="b"/>
            <a:pathLst>
              <a:path w="4255721" h="185704">
                <a:moveTo>
                  <a:pt x="0" y="0"/>
                </a:moveTo>
                <a:lnTo>
                  <a:pt x="4255721" y="0"/>
                </a:lnTo>
                <a:lnTo>
                  <a:pt x="4255721" y="185704"/>
                </a:lnTo>
                <a:lnTo>
                  <a:pt x="0" y="18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5186" y="2930810"/>
            <a:ext cx="14571994" cy="4886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 40-year-old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TAILOR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presents with persistent</a:t>
            </a:r>
            <a:endParaRPr lang="ar-EG" sz="4400" b="1" dirty="0">
              <a:solidFill>
                <a:srgbClr val="16423B"/>
              </a:solidFill>
              <a:latin typeface="DM Sans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  <a:p>
            <a:pPr algn="l">
              <a:lnSpc>
                <a:spcPts val="3779"/>
              </a:lnSpc>
            </a:pP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ar-EG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myalgia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and fatigue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in his right hip region following a direct injury to  (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ASIS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) three months ago. He reports difficulty performing his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ROUTINE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WORK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,  which essential to his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tailoring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work. The pain worsens with prolonged activity and is accompanied by a sensation of weakness in the hip. On examination,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TENDERNESS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is noted over the ASIS, and Trendelenburg sign is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NEGATIVE</a:t>
            </a:r>
            <a:r>
              <a:rPr lang="en-US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 on affected side.</a:t>
            </a:r>
            <a:r>
              <a:rPr lang="ar-EG" sz="4400" b="1" dirty="0">
                <a:solidFill>
                  <a:srgbClr val="16423B"/>
                </a:solidFill>
                <a:latin typeface="DM Sans" pitchFamily="2" charset="0"/>
                <a:ea typeface="ADLaM Display" panose="02010000000000000000" pitchFamily="2" charset="0"/>
                <a:cs typeface="ADLaM Display" panose="02010000000000000000" pitchFamily="2" charset="0"/>
                <a:sym typeface="DM Sans"/>
              </a:rPr>
              <a:t>
</a:t>
            </a:r>
            <a:endParaRPr lang="en-US" sz="4400" b="1" dirty="0">
              <a:solidFill>
                <a:schemeClr val="tx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69735" y="857250"/>
            <a:ext cx="12948530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ar-EG" sz="9200" b="1" dirty="0">
                <a:solidFill>
                  <a:srgbClr val="16423B"/>
                </a:solidFill>
                <a:latin typeface="Gliker Bold"/>
                <a:ea typeface="Gliker Bold"/>
                <a:cs typeface="Gliker Bold"/>
                <a:sym typeface="Gliker Bold"/>
                <a:rtl/>
              </a:rPr>
              <a:t>SELF ASSISTED </a:t>
            </a:r>
          </a:p>
        </p:txBody>
      </p:sp>
    </p:spTree>
    <p:extLst>
      <p:ext uri="{BB962C8B-B14F-4D97-AF65-F5344CB8AC3E}">
        <p14:creationId xmlns:p14="http://schemas.microsoft.com/office/powerpoint/2010/main" val="101377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بسيط باللون الرمادي والأزرق من ممفيس</dc:title>
  <cp:lastModifiedBy>Abdulrahman Khalil</cp:lastModifiedBy>
  <cp:revision>33</cp:revision>
  <dcterms:created xsi:type="dcterms:W3CDTF">2006-08-16T00:00:00Z</dcterms:created>
  <dcterms:modified xsi:type="dcterms:W3CDTF">2025-05-08T19:39:50Z</dcterms:modified>
  <dc:identifier>DAGlcC6r3zo</dc:identifier>
</cp:coreProperties>
</file>